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Advent Pro SemiBold"/>
      <p:regular r:id="rId23"/>
      <p:bold r:id="rId24"/>
      <p:italic r:id="rId25"/>
      <p:boldItalic r:id="rId26"/>
    </p:embeddedFont>
    <p:embeddedFont>
      <p:font typeface="Maven Pro SemiBold"/>
      <p:regular r:id="rId27"/>
      <p:bold r:id="rId28"/>
    </p:embeddedFont>
    <p:embeddedFont>
      <p:font typeface="Fira Sans Extra Condensed Medium"/>
      <p:regular r:id="rId29"/>
      <p:bold r:id="rId30"/>
      <p:italic r:id="rId31"/>
      <p:boldItalic r:id="rId32"/>
    </p:embeddedFont>
    <p:embeddedFont>
      <p:font typeface="Fira Sans Condensed Medium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  <p:embeddedFont>
      <p:font typeface="Share Tech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dventProSemiBold-bold.fntdata"/><Relationship Id="rId23" Type="http://schemas.openxmlformats.org/officeDocument/2006/relationships/font" Target="fonts/AdventPro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dventProSemiBold-boldItalic.fntdata"/><Relationship Id="rId25" Type="http://schemas.openxmlformats.org/officeDocument/2006/relationships/font" Target="fonts/AdventProSemiBold-italic.fntdata"/><Relationship Id="rId28" Type="http://schemas.openxmlformats.org/officeDocument/2006/relationships/font" Target="fonts/MavenProSemiBold-bold.fntdata"/><Relationship Id="rId27" Type="http://schemas.openxmlformats.org/officeDocument/2006/relationships/font" Target="fonts/MavenPro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italic.fntdata"/><Relationship Id="rId30" Type="http://schemas.openxmlformats.org/officeDocument/2006/relationships/font" Target="fonts/FiraSansExtraCondensedMedium-bold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Medium-regular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boldItalic.fntdata"/><Relationship Id="rId13" Type="http://schemas.openxmlformats.org/officeDocument/2006/relationships/slide" Target="slides/slide9.xml"/><Relationship Id="rId35" Type="http://schemas.openxmlformats.org/officeDocument/2006/relationships/font" Target="fonts/FiraSansCondensedMedium-italic.fntdata"/><Relationship Id="rId12" Type="http://schemas.openxmlformats.org/officeDocument/2006/relationships/slide" Target="slides/slide8.xml"/><Relationship Id="rId34" Type="http://schemas.openxmlformats.org/officeDocument/2006/relationships/font" Target="fonts/FiraSansCondensedMedium-bold.fntdata"/><Relationship Id="rId15" Type="http://schemas.openxmlformats.org/officeDocument/2006/relationships/slide" Target="slides/slide11.xml"/><Relationship Id="rId37" Type="http://schemas.openxmlformats.org/officeDocument/2006/relationships/font" Target="fonts/MavenPro-regular.fntdata"/><Relationship Id="rId14" Type="http://schemas.openxmlformats.org/officeDocument/2006/relationships/slide" Target="slides/slide10.xml"/><Relationship Id="rId36" Type="http://schemas.openxmlformats.org/officeDocument/2006/relationships/font" Target="fonts/FiraSansCondensedMedium-boldItalic.fntdata"/><Relationship Id="rId17" Type="http://schemas.openxmlformats.org/officeDocument/2006/relationships/slide" Target="slides/slide13.xml"/><Relationship Id="rId39" Type="http://schemas.openxmlformats.org/officeDocument/2006/relationships/font" Target="fonts/ShareTech-regular.fntdata"/><Relationship Id="rId16" Type="http://schemas.openxmlformats.org/officeDocument/2006/relationships/slide" Target="slides/slide12.xml"/><Relationship Id="rId38" Type="http://schemas.openxmlformats.org/officeDocument/2006/relationships/font" Target="fonts/MavenPr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76abcafe2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76abcafe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76abcafe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76abcafe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76abcafe2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76abcafe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76abcaf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76abcaf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76abcafe2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76abcafe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04135458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04135458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4135458f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4135458f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4135458f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04135458f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76abcaf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76abcaf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76abcaf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76abcaf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c60e245bf_1_3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c60e245bf_1_3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0d13569c7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70d13569c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4135458f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4135458f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76abcafe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76abcafe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76abcafe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76abcafe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10</a:t>
            </a:r>
            <a:endParaRPr/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1561650" y="751900"/>
            <a:ext cx="6367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RAILWAY </a:t>
            </a:r>
            <a:r>
              <a:rPr lang="en">
                <a:solidFill>
                  <a:schemeClr val="accent2"/>
                </a:solidFill>
              </a:rPr>
              <a:t>MANAGEMENT</a:t>
            </a:r>
            <a:r>
              <a:rPr lang="en"/>
              <a:t> SYSTEM</a:t>
            </a: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</a:t>
            </a:r>
            <a:endParaRPr/>
          </a:p>
        </p:txBody>
      </p:sp>
      <p:pic>
        <p:nvPicPr>
          <p:cNvPr id="544" name="Google Shape;5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00" y="1109250"/>
            <a:ext cx="5054450" cy="34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349" y="1735000"/>
            <a:ext cx="2746800" cy="207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Reservation</a:t>
            </a:r>
            <a:endParaRPr/>
          </a:p>
        </p:txBody>
      </p:sp>
      <p:pic>
        <p:nvPicPr>
          <p:cNvPr id="551" name="Google Shape;551;p33"/>
          <p:cNvPicPr preferRelativeResize="0"/>
          <p:nvPr/>
        </p:nvPicPr>
        <p:blipFill rotWithShape="1">
          <a:blip r:embed="rId3">
            <a:alphaModFix/>
          </a:blip>
          <a:srcRect b="15153" l="13534" r="20441" t="0"/>
          <a:stretch/>
        </p:blipFill>
        <p:spPr>
          <a:xfrm>
            <a:off x="1108825" y="1218825"/>
            <a:ext cx="3296100" cy="282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52" name="Google Shape;552;p33"/>
          <p:cNvPicPr preferRelativeResize="0"/>
          <p:nvPr/>
        </p:nvPicPr>
        <p:blipFill rotWithShape="1">
          <a:blip r:embed="rId4">
            <a:alphaModFix/>
          </a:blip>
          <a:srcRect b="3568" l="2728" r="2538" t="2526"/>
          <a:stretch/>
        </p:blipFill>
        <p:spPr>
          <a:xfrm>
            <a:off x="5418250" y="1670475"/>
            <a:ext cx="2549700" cy="192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Ticket</a:t>
            </a:r>
            <a:endParaRPr/>
          </a:p>
        </p:txBody>
      </p:sp>
      <p:pic>
        <p:nvPicPr>
          <p:cNvPr id="558" name="Google Shape;5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700" y="1207825"/>
            <a:ext cx="3221650" cy="32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175" y="1785900"/>
            <a:ext cx="2790300" cy="206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5"/>
          <p:cNvSpPr txBox="1"/>
          <p:nvPr>
            <p:ph type="ctrTitle"/>
          </p:nvPr>
        </p:nvSpPr>
        <p:spPr>
          <a:xfrm>
            <a:off x="1791575" y="1742775"/>
            <a:ext cx="32199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565" name="Google Shape;565;p35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Entity-Relationship Diagram</a:t>
            </a:r>
            <a:endParaRPr/>
          </a:p>
        </p:txBody>
      </p:sp>
      <p:sp>
        <p:nvSpPr>
          <p:cNvPr id="566" name="Google Shape;566;p35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5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8" name="Google Shape;568;p35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0" name="Google Shape;570;p35"/>
          <p:cNvCxnSpPr>
            <a:stCxn id="566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Entity-Relationship Diagram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76" name="Google Shape;5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88" y="1219925"/>
            <a:ext cx="7205825" cy="35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example: Administrator</a:t>
            </a:r>
            <a:endParaRPr/>
          </a:p>
        </p:txBody>
      </p:sp>
      <p:pic>
        <p:nvPicPr>
          <p:cNvPr id="582" name="Google Shape;5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1843088"/>
            <a:ext cx="7562850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</a:t>
            </a:r>
            <a:r>
              <a:rPr lang="en"/>
              <a:t>info</a:t>
            </a:r>
            <a:endParaRPr/>
          </a:p>
        </p:txBody>
      </p:sp>
      <p:pic>
        <p:nvPicPr>
          <p:cNvPr id="588" name="Google Shape;5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38" y="1709375"/>
            <a:ext cx="7944924" cy="17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Procedures</a:t>
            </a:r>
            <a:endParaRPr/>
          </a:p>
        </p:txBody>
      </p:sp>
      <p:pic>
        <p:nvPicPr>
          <p:cNvPr id="594" name="Google Shape;5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788" y="1502213"/>
            <a:ext cx="2550425" cy="21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0"/>
          <p:cNvSpPr txBox="1"/>
          <p:nvPr>
            <p:ph type="ctrTitle"/>
          </p:nvPr>
        </p:nvSpPr>
        <p:spPr>
          <a:xfrm>
            <a:off x="1604600" y="1742775"/>
            <a:ext cx="34071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600" name="Google Shape;600;p40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Railway booking system for VNR</a:t>
            </a:r>
            <a:endParaRPr/>
          </a:p>
        </p:txBody>
      </p:sp>
      <p:sp>
        <p:nvSpPr>
          <p:cNvPr id="601" name="Google Shape;601;p40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0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3" name="Google Shape;603;p40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0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5" name="Google Shape;605;p40"/>
          <p:cNvCxnSpPr>
            <a:stCxn id="601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/>
          <p:nvPr>
            <p:ph idx="1" type="body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AutoNum type="arabicPeriod"/>
            </a:pPr>
            <a:r>
              <a:rPr lang="en" sz="1700"/>
              <a:t>Doan Thuan An</a:t>
            </a:r>
            <a:endParaRPr sz="1700">
              <a:solidFill>
                <a:schemeClr val="accent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AutoNum type="arabicPeriod"/>
            </a:pPr>
            <a:r>
              <a:rPr lang="en" sz="1700"/>
              <a:t>Nguyen Thuy Linh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AutoNum type="arabicPeriod"/>
            </a:pPr>
            <a:r>
              <a:rPr lang="en" sz="1700"/>
              <a:t>Vu Yen Linh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AutoNum type="arabicPeriod"/>
            </a:pPr>
            <a:r>
              <a:rPr lang="en" sz="1700"/>
              <a:t>Nguyen Thi Qu</a:t>
            </a:r>
            <a:r>
              <a:rPr lang="en" sz="1700"/>
              <a:t>ynh Anh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AutoNum type="arabicPeriod"/>
            </a:pPr>
            <a:r>
              <a:rPr lang="en" sz="1700"/>
              <a:t>Trinh Tuan Tu</a:t>
            </a:r>
            <a:endParaRPr sz="1700"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AutoNum type="arabicPeriod"/>
            </a:pPr>
            <a:r>
              <a:rPr lang="en" sz="1700"/>
              <a:t>Nguyen Hai Anh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2" name="Google Shape;462;p2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"/>
          <p:cNvSpPr txBox="1"/>
          <p:nvPr>
            <p:ph idx="13" type="ctrTitle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DEMONSTRATION</a:t>
            </a:r>
            <a:endParaRPr/>
          </a:p>
        </p:txBody>
      </p:sp>
      <p:sp>
        <p:nvSpPr>
          <p:cNvPr id="468" name="Google Shape;468;p25"/>
          <p:cNvSpPr txBox="1"/>
          <p:nvPr>
            <p:ph idx="4" type="ctrTitle"/>
          </p:nvPr>
        </p:nvSpPr>
        <p:spPr>
          <a:xfrm>
            <a:off x="3942834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/>
          </a:p>
        </p:txBody>
      </p:sp>
      <p:sp>
        <p:nvSpPr>
          <p:cNvPr id="469" name="Google Shape;469;p25"/>
          <p:cNvSpPr txBox="1"/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70" name="Google Shape;470;p25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1" name="Google Shape;471;p25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2" name="Google Shape;472;p25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473" name="Google Shape;473;p25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74" name="Google Shape;474;p25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25"/>
          <p:cNvCxnSpPr>
            <a:stCxn id="474" idx="1"/>
            <a:endCxn id="470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25"/>
          <p:cNvCxnSpPr>
            <a:stCxn id="475" idx="1"/>
            <a:endCxn id="471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25"/>
          <p:cNvCxnSpPr>
            <a:stCxn id="476" idx="1"/>
            <a:endCxn id="473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25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1346749" y="16692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25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84" name="Google Shape;484;p25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25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1" name="Google Shape;491;p25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6"/>
          <p:cNvSpPr txBox="1"/>
          <p:nvPr>
            <p:ph type="ctrTitle"/>
          </p:nvPr>
        </p:nvSpPr>
        <p:spPr>
          <a:xfrm>
            <a:off x="1604600" y="1373575"/>
            <a:ext cx="3406800" cy="15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00" name="Google Shape;500;p26"/>
          <p:cNvSpPr txBox="1"/>
          <p:nvPr>
            <p:ph idx="1" type="subTitle"/>
          </p:nvPr>
        </p:nvSpPr>
        <p:spPr>
          <a:xfrm>
            <a:off x="1604600" y="2918275"/>
            <a:ext cx="37917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Railway booking system for VNR</a:t>
            </a: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6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3" name="Google Shape;503;p26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6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26"/>
          <p:cNvCxnSpPr>
            <a:stCxn id="501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7"/>
          <p:cNvSpPr txBox="1"/>
          <p:nvPr>
            <p:ph type="title"/>
          </p:nvPr>
        </p:nvSpPr>
        <p:spPr>
          <a:xfrm>
            <a:off x="1450725" y="1496400"/>
            <a:ext cx="62646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9"/>
          <p:cNvSpPr txBox="1"/>
          <p:nvPr>
            <p:ph idx="4294967295" type="ctrTitle"/>
          </p:nvPr>
        </p:nvSpPr>
        <p:spPr>
          <a:xfrm>
            <a:off x="618825" y="411675"/>
            <a:ext cx="4272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Administrators</a:t>
            </a:r>
            <a:endParaRPr/>
          </a:p>
        </p:txBody>
      </p:sp>
      <p:pic>
        <p:nvPicPr>
          <p:cNvPr id="521" name="Google Shape;521;p29"/>
          <p:cNvPicPr preferRelativeResize="0"/>
          <p:nvPr/>
        </p:nvPicPr>
        <p:blipFill rotWithShape="1">
          <a:blip r:embed="rId3">
            <a:alphaModFix/>
          </a:blip>
          <a:srcRect b="0" l="4010" r="2066" t="0"/>
          <a:stretch/>
        </p:blipFill>
        <p:spPr>
          <a:xfrm>
            <a:off x="6231550" y="1779525"/>
            <a:ext cx="2238300" cy="203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2" name="Google Shape;522;p29"/>
          <p:cNvPicPr preferRelativeResize="0"/>
          <p:nvPr/>
        </p:nvPicPr>
        <p:blipFill rotWithShape="1">
          <a:blip r:embed="rId4">
            <a:alphaModFix/>
          </a:blip>
          <a:srcRect b="0" l="6142" r="6475" t="0"/>
          <a:stretch/>
        </p:blipFill>
        <p:spPr>
          <a:xfrm>
            <a:off x="747350" y="1396075"/>
            <a:ext cx="4890725" cy="27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  <p:pic>
        <p:nvPicPr>
          <p:cNvPr id="528" name="Google Shape;528;p30"/>
          <p:cNvPicPr preferRelativeResize="0"/>
          <p:nvPr/>
        </p:nvPicPr>
        <p:blipFill rotWithShape="1">
          <a:blip r:embed="rId3">
            <a:alphaModFix/>
          </a:blip>
          <a:srcRect b="3169" l="2477" r="10269" t="2204"/>
          <a:stretch/>
        </p:blipFill>
        <p:spPr>
          <a:xfrm>
            <a:off x="5835875" y="1784000"/>
            <a:ext cx="2340900" cy="193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9" name="Google Shape;5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575" y="1205150"/>
            <a:ext cx="4128900" cy="309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1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Workers</a:t>
            </a:r>
            <a:endParaRPr/>
          </a:p>
        </p:txBody>
      </p:sp>
      <p:pic>
        <p:nvPicPr>
          <p:cNvPr id="535" name="Google Shape;535;p31"/>
          <p:cNvPicPr preferRelativeResize="0"/>
          <p:nvPr/>
        </p:nvPicPr>
        <p:blipFill rotWithShape="1">
          <a:blip r:embed="rId3">
            <a:alphaModFix/>
          </a:blip>
          <a:srcRect b="0" l="13971" r="17507" t="0"/>
          <a:stretch/>
        </p:blipFill>
        <p:spPr>
          <a:xfrm>
            <a:off x="967150" y="1746575"/>
            <a:ext cx="1829700" cy="1782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536" name="Google Shape;536;p31"/>
          <p:cNvPicPr preferRelativeResize="0"/>
          <p:nvPr/>
        </p:nvPicPr>
        <p:blipFill rotWithShape="1">
          <a:blip r:embed="rId4">
            <a:alphaModFix/>
          </a:blip>
          <a:srcRect b="0" l="15308" r="13754" t="0"/>
          <a:stretch/>
        </p:blipFill>
        <p:spPr>
          <a:xfrm>
            <a:off x="6127752" y="3173275"/>
            <a:ext cx="1896600" cy="1782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537" name="Google Shape;537;p31"/>
          <p:cNvPicPr preferRelativeResize="0"/>
          <p:nvPr/>
        </p:nvPicPr>
        <p:blipFill rotWithShape="1">
          <a:blip r:embed="rId5">
            <a:alphaModFix/>
          </a:blip>
          <a:srcRect b="29445" l="0" r="0" t="9452"/>
          <a:stretch/>
        </p:blipFill>
        <p:spPr>
          <a:xfrm>
            <a:off x="6081250" y="224825"/>
            <a:ext cx="1943100" cy="1782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538" name="Google Shape;5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3875" y="1507325"/>
            <a:ext cx="2448300" cy="22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